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87" r:id="rId2"/>
  </p:sldMasterIdLst>
  <p:notesMasterIdLst>
    <p:notesMasterId r:id="rId31"/>
  </p:notesMasterIdLst>
  <p:sldIdLst>
    <p:sldId id="256" r:id="rId3"/>
    <p:sldId id="288" r:id="rId4"/>
    <p:sldId id="258" r:id="rId5"/>
    <p:sldId id="259" r:id="rId6"/>
    <p:sldId id="30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90" r:id="rId17"/>
    <p:sldId id="289" r:id="rId18"/>
    <p:sldId id="269" r:id="rId19"/>
    <p:sldId id="279" r:id="rId20"/>
    <p:sldId id="296" r:id="rId21"/>
    <p:sldId id="297" r:id="rId22"/>
    <p:sldId id="298" r:id="rId23"/>
    <p:sldId id="300" r:id="rId24"/>
    <p:sldId id="270" r:id="rId25"/>
    <p:sldId id="271" r:id="rId26"/>
    <p:sldId id="272" r:id="rId27"/>
    <p:sldId id="273" r:id="rId28"/>
    <p:sldId id="274" r:id="rId29"/>
    <p:sldId id="286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Roboto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94626"/>
  </p:normalViewPr>
  <p:slideViewPr>
    <p:cSldViewPr snapToGrid="0" snapToObjects="1">
      <p:cViewPr varScale="1">
        <p:scale>
          <a:sx n="161" d="100"/>
          <a:sy n="161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4T15:25:56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959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0918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c6571278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address translation logic is also known as </a:t>
            </a:r>
            <a:r>
              <a:rPr lang="en" i="1"/>
              <a:t>page table walking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page table walk is expensive because it may require multiple memory accesses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large pages to </a:t>
            </a:r>
            <a:r>
              <a:rPr lang="en" sz="1200">
                <a:solidFill>
                  <a:srgbClr val="1B2024"/>
                </a:solidFill>
              </a:rPr>
              <a:t>improve the effectiveness of the TLB</a:t>
            </a:r>
            <a:endParaRPr sz="1200">
              <a:solidFill>
                <a:srgbClr val="1B2024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B2024"/>
              </a:buClr>
              <a:buSzPts val="1200"/>
              <a:buChar char="○"/>
            </a:pPr>
            <a:r>
              <a:rPr lang="en" sz="135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increasing the page size we'll have less pages to map</a:t>
            </a:r>
            <a:endParaRPr sz="1200">
              <a:solidFill>
                <a:srgbClr val="1B202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3c657127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9604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c6571278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Transparent Hugepage Support is an alternative means of using huge pages for the backing of virtual memory with huge pages that supports the automatic promotion and demotion of page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3c657127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528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c6571278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33c657127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25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18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c6571278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</a:t>
            </a:r>
            <a:r>
              <a:rPr lang="en" b="1"/>
              <a:t>Default</a:t>
            </a:r>
            <a:r>
              <a:rPr lang="en"/>
              <a:t>" huge page size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DirectMap here is related to TLB use, I'm unsure if accurate though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3c657127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233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c6571278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page size can only be changed at boot time</a:t>
            </a:r>
            <a:endParaRPr/>
          </a:p>
        </p:txBody>
      </p:sp>
      <p:sp>
        <p:nvSpPr>
          <p:cNvPr id="410" name="Google Shape;410;g33c657127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203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c6571278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3c6571278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898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004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141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438a85e1b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4438a85e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400" y="1"/>
            <a:ext cx="9171400" cy="5143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050" y="3834361"/>
            <a:ext cx="1706928" cy="401207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81013" y="2526915"/>
            <a:ext cx="3876675" cy="2505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500" b="1" i="0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012" y="214943"/>
            <a:ext cx="8367713" cy="1237059"/>
          </a:xfr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Keep Titles Short and Simple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1012" y="1461324"/>
            <a:ext cx="8367713" cy="8615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Fitting subtitles on one line is preferable as well.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48640" y="2457859"/>
            <a:ext cx="86227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81013" y="2763434"/>
            <a:ext cx="3876675" cy="8095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500" b="0" i="0" baseline="0">
                <a:solidFill>
                  <a:schemeClr val="bg1"/>
                </a:solidFill>
                <a:latin typeface="+mn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  <a:p>
            <a:pPr lvl="0"/>
            <a:r>
              <a:rPr lang="en-US" dirty="0"/>
              <a:t>Event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48640" y="2457859"/>
            <a:ext cx="86227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8640" y="2457859"/>
            <a:ext cx="86227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8640" y="2457859"/>
            <a:ext cx="86227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8640" y="2457859"/>
            <a:ext cx="86227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4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150" normalizeH="0" baseline="0">
                <a:solidFill>
                  <a:schemeClr val="bg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2019/8/16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99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" y="105893"/>
            <a:ext cx="9000000" cy="3809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" y="600560"/>
            <a:ext cx="9000000" cy="4004332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1702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72" y="191181"/>
            <a:ext cx="8706628" cy="6718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772" y="1071404"/>
            <a:ext cx="4199943" cy="3491265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4657" y="1071404"/>
            <a:ext cx="4310742" cy="3491265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9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x">
  <p:cSld name="Title Slide 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255482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lumn Wide">
  <p:cSld name="Single Column W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32184" y="185505"/>
            <a:ext cx="8508207" cy="87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32185" y="1289447"/>
            <a:ext cx="8508206" cy="331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marL="228600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271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77" y="0"/>
            <a:ext cx="9141714" cy="5156101"/>
          </a:xfrm>
          <a:prstGeom prst="rect">
            <a:avLst/>
          </a:prstGeom>
        </p:spPr>
      </p:pic>
      <p:sp>
        <p:nvSpPr>
          <p:cNvPr id="22" name="Rectángulo 6"/>
          <p:cNvSpPr/>
          <p:nvPr/>
        </p:nvSpPr>
        <p:spPr>
          <a:xfrm>
            <a:off x="0" y="1461097"/>
            <a:ext cx="9139237" cy="2127380"/>
          </a:xfrm>
          <a:prstGeom prst="rect">
            <a:avLst/>
          </a:prstGeom>
          <a:pattFill prst="wdUpDiag">
            <a:fgClr>
              <a:srgbClr val="D40003"/>
            </a:fgClr>
            <a:bgClr>
              <a:srgbClr val="E32000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2" y="1556981"/>
            <a:ext cx="8520113" cy="1016794"/>
          </a:xfrm>
        </p:spPr>
        <p:txBody>
          <a:bodyPr anchor="b">
            <a:normAutofit/>
          </a:bodyPr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662" y="2648496"/>
            <a:ext cx="8520113" cy="8346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09575" y="2609093"/>
            <a:ext cx="845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35000" y="135000"/>
            <a:ext cx="891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  <a:defRPr sz="195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35000" y="810000"/>
            <a:ext cx="8910000" cy="3726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685800" lvl="1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371600" lvl="3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35000" y="4671001"/>
            <a:ext cx="20991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7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1000" t="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369220"/>
            <a:ext cx="7886700" cy="178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6876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1" r:id="rId2"/>
  </p:sldLayoutIdLst>
  <p:transition spd="slow">
    <p:wipe dir="r"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/>
        <a:buNone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" y="576000"/>
            <a:ext cx="9000000" cy="405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6431281" y="266319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sz="1350" dirty="0"/>
          </a:p>
        </p:txBody>
      </p:sp>
      <p:sp>
        <p:nvSpPr>
          <p:cNvPr id="9" name="Rectángulo 8"/>
          <p:cNvSpPr/>
          <p:nvPr/>
        </p:nvSpPr>
        <p:spPr>
          <a:xfrm>
            <a:off x="72000" y="510776"/>
            <a:ext cx="9000000" cy="36000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77" y="4672963"/>
            <a:ext cx="1295764" cy="304565"/>
          </a:xfrm>
          <a:prstGeom prst="rect">
            <a:avLst/>
          </a:prstGeom>
        </p:spPr>
      </p:pic>
      <p:sp>
        <p:nvSpPr>
          <p:cNvPr id="12" name="Marcador de título 11"/>
          <p:cNvSpPr>
            <a:spLocks noGrp="1"/>
          </p:cNvSpPr>
          <p:nvPr>
            <p:ph type="title"/>
          </p:nvPr>
        </p:nvSpPr>
        <p:spPr>
          <a:xfrm>
            <a:off x="72000" y="102688"/>
            <a:ext cx="9000000" cy="37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296299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722" r:id="rId4"/>
    <p:sldLayoutId id="2147483723" r:id="rId5"/>
    <p:sldLayoutId id="2147483724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charset="2"/>
        <a:buChar char="§"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conf.org/conferences/Beijing/program/proposals/tune-your-linux-box-not-just-postgresql-aae1a140-14be-4a4e-8984-e8e2a84e985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cona.com/blog/2018/08/31/tuning-postgresql-database-parameters-to-optimize-performance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培训PPT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1910"/>
            <a:ext cx="9212104" cy="5185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6747" y="3170872"/>
            <a:ext cx="828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调整你的</a:t>
            </a:r>
            <a:r>
              <a:rPr lang="en-US" altLang="zh-CN" sz="2400" dirty="0"/>
              <a:t>Linux Box</a:t>
            </a:r>
            <a:r>
              <a:rPr lang="zh-CN" altLang="en-US" sz="2400" dirty="0"/>
              <a:t>，而不仅仅是</a:t>
            </a:r>
            <a:r>
              <a:rPr lang="en-US" altLang="zh-CN" sz="2400" dirty="0"/>
              <a:t>PostgreSQL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35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ym typeface="Calibri"/>
              </a:rPr>
              <a:t>PostgreSQL Tuning / </a:t>
            </a:r>
            <a:r>
              <a:rPr lang="en-US" dirty="0" err="1">
                <a:sym typeface="Calibri"/>
              </a:rPr>
              <a:t>effective_cache_size</a:t>
            </a:r>
            <a:endParaRPr lang="en-US" dirty="0"/>
          </a:p>
        </p:txBody>
      </p:sp>
      <p:sp>
        <p:nvSpPr>
          <p:cNvPr id="130" name="Google Shape;130;p1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The effective_cache_size provides an estimate of the memory available for disk caching. </a:t>
            </a:r>
            <a:endParaRPr lang="en-US" dirty="0"/>
          </a:p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It is just a guideline, not the exact allocated memory or cache size.</a:t>
            </a:r>
            <a:endParaRPr lang="en-US" dirty="0"/>
          </a:p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It should be large enough to hold most accessed tables, but at the same time small enough to avoid swap.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PostgreSQL Tuning / </a:t>
            </a:r>
            <a:r>
              <a:rPr lang="en-US" dirty="0" err="1"/>
              <a:t>work_mem</a:t>
            </a:r>
            <a:endParaRPr lang="en-US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idx="1"/>
          </p:nvPr>
        </p:nvSpPr>
        <p:spPr>
          <a:xfrm>
            <a:off x="72000" y="600560"/>
            <a:ext cx="8586478" cy="83173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>
                <a:sym typeface="Calibri"/>
              </a:rPr>
              <a:t>This configuration is used for complex sorting.</a:t>
            </a:r>
            <a:endParaRPr lang="en-US" dirty="0"/>
          </a:p>
        </p:txBody>
      </p:sp>
      <p:pic>
        <p:nvPicPr>
          <p:cNvPr id="139" name="Google Shape;139;p18" descr="Screen Shot 2018-09-26 at 12.10.5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9" y="2828440"/>
            <a:ext cx="8837331" cy="1714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0" name="Google Shape;140;p18" descr="Screen Shot 2018-09-26 at 12.10.46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99" y="1131844"/>
            <a:ext cx="8837331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PostgreSQL Tuning / </a:t>
            </a:r>
            <a:r>
              <a:rPr lang="en-US" dirty="0" err="1"/>
              <a:t>maintenance_work_mem</a:t>
            </a:r>
            <a:endParaRPr lang="en-US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idx="1"/>
          </p:nvPr>
        </p:nvSpPr>
        <p:spPr>
          <a:xfrm>
            <a:off x="72000" y="613954"/>
            <a:ext cx="9000000" cy="131934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600" dirty="0" err="1">
                <a:sym typeface="Calibri"/>
              </a:rPr>
              <a:t>maintenance_work_mem</a:t>
            </a:r>
            <a:r>
              <a:rPr lang="en-US" sz="1600" dirty="0">
                <a:sym typeface="Calibri"/>
              </a:rPr>
              <a:t> is a memory setting used for maintenance tasks. </a:t>
            </a:r>
            <a:endParaRPr lang="en-US" sz="1600" dirty="0"/>
          </a:p>
          <a:p>
            <a:pPr lvl="0"/>
            <a:r>
              <a:rPr lang="en-US" sz="1600" dirty="0">
                <a:sym typeface="Calibri"/>
              </a:rPr>
              <a:t>The default value is 64MB. </a:t>
            </a:r>
            <a:endParaRPr lang="en-US" sz="1600" dirty="0"/>
          </a:p>
          <a:p>
            <a:pPr lvl="0"/>
            <a:r>
              <a:rPr lang="en-US" sz="1600" dirty="0">
                <a:sym typeface="Calibri"/>
              </a:rPr>
              <a:t>Setting a large value helps in tasks like VACUUM, RESTORE, CREATE INDEX, ADD FOREIGN KEY and ALTER TABLE.</a:t>
            </a:r>
            <a:endParaRPr lang="en-US" sz="1600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4294967295"/>
          </p:nvPr>
        </p:nvSpPr>
        <p:spPr>
          <a:xfrm>
            <a:off x="7010400" y="48180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sz="800"/>
          </a:p>
        </p:txBody>
      </p:sp>
      <p:pic>
        <p:nvPicPr>
          <p:cNvPr id="148" name="Google Shape;148;p19" descr="Screen Shot 2018-09-26 at 12.16.2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" y="1792673"/>
            <a:ext cx="8999999" cy="2835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PostgreSQL Tuning / </a:t>
            </a:r>
            <a:r>
              <a:rPr lang="en-US" dirty="0" err="1"/>
              <a:t>synchronous_commit</a:t>
            </a:r>
            <a:endParaRPr lang="en-US" dirty="0"/>
          </a:p>
        </p:txBody>
      </p:sp>
      <p:sp>
        <p:nvSpPr>
          <p:cNvPr id="154" name="Google Shape;154;p2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This is used to enforce that commit will wait for WAL to be written on disk before returning a success status to the client. </a:t>
            </a:r>
            <a:endParaRPr lang="en-US" dirty="0"/>
          </a:p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This is a trade-off between performance and reliability.</a:t>
            </a:r>
            <a:endParaRPr lang="en-US" dirty="0"/>
          </a:p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Increasing reliability decreases performance and vice versa.</a:t>
            </a:r>
            <a:endParaRPr lang="en-US" dirty="0"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4294967295"/>
          </p:nvPr>
        </p:nvSpPr>
        <p:spPr>
          <a:xfrm>
            <a:off x="7010400" y="48180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PostgreSQL Tuning / </a:t>
            </a:r>
            <a:r>
              <a:rPr lang="en-US" dirty="0" err="1"/>
              <a:t>checkpoint_timeout</a:t>
            </a:r>
            <a:endParaRPr lang="en-US" dirty="0"/>
          </a:p>
        </p:txBody>
      </p:sp>
      <p:sp>
        <p:nvSpPr>
          <p:cNvPr id="161" name="Google Shape;161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PostgreSQL writes changes into WAL. The checkpoint process flushes the data into the data files.</a:t>
            </a:r>
            <a:endParaRPr lang="en-US" dirty="0"/>
          </a:p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More checkpoints have a negative impact on performance.</a:t>
            </a:r>
            <a:endParaRPr lang="en-US" dirty="0"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4294967295"/>
          </p:nvPr>
        </p:nvSpPr>
        <p:spPr>
          <a:xfrm>
            <a:off x="7010400" y="48180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b" anchorCtr="0">
            <a:noAutofit/>
          </a:bodyPr>
          <a:lstStyle/>
          <a:p>
            <a:pPr algn="r">
              <a:spcBef>
                <a:spcPts val="0"/>
              </a:spcBef>
              <a:buClr>
                <a:srgbClr val="262F63"/>
              </a:buClr>
              <a:buSzPts val="4800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Linux Kernel Tuning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6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87464" y="55659"/>
            <a:ext cx="8984974" cy="39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dirty="0"/>
              <a:t>Linux Page sizes</a:t>
            </a:r>
            <a:endParaRPr dirty="0"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1"/>
          </p:nvPr>
        </p:nvSpPr>
        <p:spPr>
          <a:xfrm>
            <a:off x="87463" y="670867"/>
            <a:ext cx="8984973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68575" bIns="34275" anchor="t" anchorCtr="0">
            <a:noAutofit/>
          </a:bodyPr>
          <a:lstStyle/>
          <a:p>
            <a:pPr marL="419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" b="0" dirty="0">
                <a:latin typeface="Arial" panose="020B0604020202020204" pitchFamily="34" charset="0"/>
                <a:cs typeface="Arial" panose="020B0604020202020204" pitchFamily="34" charset="0"/>
              </a:rPr>
              <a:t>Typical page size is 4K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" b="0" dirty="0">
                <a:latin typeface="Arial" panose="020B0604020202020204" pitchFamily="34" charset="0"/>
                <a:cs typeface="Arial" panose="020B0604020202020204" pitchFamily="34" charset="0"/>
              </a:rPr>
              <a:t>Many modern processors support other page sizes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578620" y="2134350"/>
            <a:ext cx="30000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If we consider a server with 256G of RAM: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7" name="Google Shape;277;p37"/>
          <p:cNvGraphicFramePr/>
          <p:nvPr>
            <p:extLst>
              <p:ext uri="{D42A27DB-BD31-4B8C-83A1-F6EECF244321}">
                <p14:modId xmlns:p14="http://schemas.microsoft.com/office/powerpoint/2010/main" val="3885008597"/>
              </p:ext>
            </p:extLst>
          </p:nvPr>
        </p:nvGraphicFramePr>
        <p:xfrm>
          <a:off x="5311208" y="2225650"/>
          <a:ext cx="1958800" cy="11657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7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67108864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131072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256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" name="Google Shape;278;p37"/>
          <p:cNvSpPr/>
          <p:nvPr/>
        </p:nvSpPr>
        <p:spPr>
          <a:xfrm>
            <a:off x="5177146" y="2596378"/>
            <a:ext cx="974850" cy="874751"/>
          </a:xfrm>
          <a:custGeom>
            <a:avLst/>
            <a:gdLst/>
            <a:ahLst/>
            <a:cxnLst/>
            <a:rect l="l" t="t" r="r" b="b"/>
            <a:pathLst>
              <a:path w="38994" h="40339" extrusionOk="0">
                <a:moveTo>
                  <a:pt x="20025" y="2275"/>
                </a:moveTo>
                <a:cubicBezTo>
                  <a:pt x="13696" y="2275"/>
                  <a:pt x="5541" y="4406"/>
                  <a:pt x="2711" y="10067"/>
                </a:cubicBezTo>
                <a:cubicBezTo>
                  <a:pt x="47" y="15397"/>
                  <a:pt x="-297" y="21914"/>
                  <a:pt x="546" y="27813"/>
                </a:cubicBezTo>
                <a:cubicBezTo>
                  <a:pt x="1879" y="37141"/>
                  <a:pt x="16790" y="41483"/>
                  <a:pt x="26085" y="39933"/>
                </a:cubicBezTo>
                <a:cubicBezTo>
                  <a:pt x="29019" y="39444"/>
                  <a:pt x="29886" y="35356"/>
                  <a:pt x="31712" y="33008"/>
                </a:cubicBezTo>
                <a:cubicBezTo>
                  <a:pt x="37377" y="25724"/>
                  <a:pt x="42009" y="13120"/>
                  <a:pt x="36473" y="5738"/>
                </a:cubicBezTo>
                <a:cubicBezTo>
                  <a:pt x="30670" y="-1999"/>
                  <a:pt x="11797" y="-2046"/>
                  <a:pt x="7472" y="66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37"/>
          <p:cNvSpPr txBox="1"/>
          <p:nvPr/>
        </p:nvSpPr>
        <p:spPr>
          <a:xfrm rot="-1148617">
            <a:off x="3128964" y="3133090"/>
            <a:ext cx="1969221" cy="40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ea typeface="Caveat"/>
                <a:cs typeface="Arial" panose="020B0604020202020204" pitchFamily="34" charset="0"/>
                <a:sym typeface="Caveat"/>
              </a:rPr>
              <a:t>large/huge pages</a:t>
            </a:r>
            <a:endParaRPr dirty="0">
              <a:latin typeface="Arial" panose="020B0604020202020204" pitchFamily="34" charset="0"/>
              <a:ea typeface="Caveat"/>
              <a:cs typeface="Arial" panose="020B0604020202020204" pitchFamily="34" charset="0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381034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ym typeface="Calibri"/>
              </a:rPr>
              <a:t>Huge Pages</a:t>
            </a:r>
            <a:endParaRPr lang="en-US" dirty="0"/>
          </a:p>
        </p:txBody>
      </p:sp>
      <p:sp>
        <p:nvSpPr>
          <p:cNvPr id="168" name="Google Shape;168;p2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ym typeface="Calibri"/>
              </a:rPr>
              <a:t>Linux, by default uses 4K memory pages.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>
                <a:sym typeface="Calibri"/>
              </a:rPr>
              <a:t>Linux also has Huge Pages and </a:t>
            </a:r>
            <a:r>
              <a:rPr lang="en-US" dirty="0"/>
              <a:t>Transparent huge pages.</a:t>
            </a:r>
          </a:p>
          <a:p>
            <a:pPr>
              <a:lnSpc>
                <a:spcPct val="200000"/>
              </a:lnSpc>
            </a:pPr>
            <a:r>
              <a:rPr lang="en-US" dirty="0">
                <a:sym typeface="Calibri"/>
              </a:rPr>
              <a:t>BSD has </a:t>
            </a:r>
            <a:r>
              <a:rPr lang="en-US" dirty="0"/>
              <a:t>Super Pages.</a:t>
            </a:r>
          </a:p>
          <a:p>
            <a:pPr>
              <a:lnSpc>
                <a:spcPct val="200000"/>
              </a:lnSpc>
            </a:pPr>
            <a:r>
              <a:rPr lang="en-US" dirty="0">
                <a:sym typeface="Calibri"/>
              </a:rPr>
              <a:t>Windows has </a:t>
            </a:r>
            <a:r>
              <a:rPr lang="en-US" dirty="0"/>
              <a:t>Large Pages.</a:t>
            </a:r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4294967295"/>
          </p:nvPr>
        </p:nvSpPr>
        <p:spPr>
          <a:xfrm>
            <a:off x="7010400" y="48180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87461" y="47706"/>
            <a:ext cx="8977026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dirty="0"/>
              <a:t>Transparent Huge pages</a:t>
            </a:r>
            <a:endParaRPr dirty="0"/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87461" y="620545"/>
            <a:ext cx="8375700" cy="36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0" dirty="0">
                <a:latin typeface="Arial" panose="020B0604020202020204" pitchFamily="34" charset="0"/>
                <a:cs typeface="Arial" panose="020B0604020202020204" pitchFamily="34" charset="0"/>
              </a:rPr>
              <a:t>The kernel works in the background (</a:t>
            </a:r>
            <a:r>
              <a:rPr lang="en" b="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khugepaged</a:t>
            </a:r>
            <a:r>
              <a:rPr lang="en" b="0" dirty="0">
                <a:latin typeface="Arial" panose="020B0604020202020204" pitchFamily="34" charset="0"/>
                <a:cs typeface="Arial" panose="020B0604020202020204" pitchFamily="34" charset="0"/>
              </a:rPr>
              <a:t>) trying to: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"create" huge pages.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Find enough contiguous blocks of memory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Convert them into a huge page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Transparently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allocate them to processes when</a:t>
            </a:r>
            <a:r>
              <a:rPr lang="en-US" sz="2000" dirty="0">
                <a:solidFill>
                  <a:srgbClr val="1B2024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is a "fit"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6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"/>
          <p:cNvSpPr txBox="1">
            <a:spLocks noGrp="1"/>
          </p:cNvSpPr>
          <p:nvPr>
            <p:ph type="title"/>
          </p:nvPr>
        </p:nvSpPr>
        <p:spPr>
          <a:xfrm>
            <a:off x="79513" y="49452"/>
            <a:ext cx="8984974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SzPts val="3600"/>
            </a:pPr>
            <a:r>
              <a:rPr lang="en" dirty="0"/>
              <a:t>Disabling Transparent Huge pages</a:t>
            </a:r>
            <a:endParaRPr dirty="0"/>
          </a:p>
        </p:txBody>
      </p:sp>
      <p:sp>
        <p:nvSpPr>
          <p:cNvPr id="464" name="Google Shape;464;p61"/>
          <p:cNvSpPr txBox="1"/>
          <p:nvPr/>
        </p:nvSpPr>
        <p:spPr>
          <a:xfrm>
            <a:off x="295513" y="2705257"/>
            <a:ext cx="7986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echo never &gt; /sys/kernel/mm/</a:t>
            </a:r>
            <a:r>
              <a:rPr lang="en" sz="12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transparent_hugepage</a:t>
            </a:r>
            <a:r>
              <a:rPr lang="en" sz="12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/enabled</a:t>
            </a:r>
            <a:endParaRPr sz="1200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echo never &gt; /sys/kernel/mm/</a:t>
            </a:r>
            <a:r>
              <a:rPr lang="en" sz="12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transparent_hugepage</a:t>
            </a:r>
            <a:r>
              <a:rPr lang="en" sz="12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/defrag</a:t>
            </a:r>
            <a:endParaRPr sz="1200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5" name="Google Shape;465;p61"/>
          <p:cNvSpPr txBox="1"/>
          <p:nvPr/>
        </p:nvSpPr>
        <p:spPr>
          <a:xfrm>
            <a:off x="308563" y="3651207"/>
            <a:ext cx="8040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GRUB_CMDLINE_LINUX_DEFAULT="(...) </a:t>
            </a:r>
            <a:r>
              <a:rPr lang="en" dirty="0" err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transparent_hugepage</a:t>
            </a:r>
            <a:r>
              <a:rPr lang="en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=never</a:t>
            </a:r>
            <a:r>
              <a:rPr lang="en" sz="16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6" name="Google Shape;466;p61"/>
          <p:cNvSpPr txBox="1"/>
          <p:nvPr/>
        </p:nvSpPr>
        <p:spPr>
          <a:xfrm>
            <a:off x="142113" y="1300282"/>
            <a:ext cx="85083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ps aux |grep huge</a:t>
            </a:r>
            <a:endParaRPr sz="120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root        42  0.0  0.0      0     0 ?        SN   Jan17   0:00 [khugepaged]</a:t>
            </a:r>
            <a:endParaRPr sz="120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7" name="Google Shape;467;p61"/>
          <p:cNvSpPr txBox="1"/>
          <p:nvPr/>
        </p:nvSpPr>
        <p:spPr>
          <a:xfrm>
            <a:off x="144393" y="761471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cat /proc/</a:t>
            </a:r>
            <a:r>
              <a:rPr lang="en" sz="12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meminfo</a:t>
            </a:r>
            <a:r>
              <a:rPr lang="en" sz="12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| grep </a:t>
            </a:r>
            <a:r>
              <a:rPr lang="en" sz="12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AnonHuge</a:t>
            </a:r>
            <a:endParaRPr sz="1200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AnonHugePages</a:t>
            </a:r>
            <a:r>
              <a:rPr lang="en" sz="12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:      2048 kB</a:t>
            </a:r>
            <a:endParaRPr sz="1200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8" name="Google Shape;468;p61"/>
          <p:cNvSpPr txBox="1"/>
          <p:nvPr/>
        </p:nvSpPr>
        <p:spPr>
          <a:xfrm>
            <a:off x="145254" y="2429505"/>
            <a:ext cx="57639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 runtime:</a:t>
            </a:r>
            <a:endParaRPr/>
          </a:p>
        </p:txBody>
      </p:sp>
      <p:sp>
        <p:nvSpPr>
          <p:cNvPr id="469" name="Google Shape;469;p61"/>
          <p:cNvSpPr txBox="1"/>
          <p:nvPr/>
        </p:nvSpPr>
        <p:spPr>
          <a:xfrm>
            <a:off x="146688" y="3343905"/>
            <a:ext cx="57639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at boot time: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Google Shape;470;p61"/>
          <p:cNvSpPr txBox="1"/>
          <p:nvPr/>
        </p:nvSpPr>
        <p:spPr>
          <a:xfrm>
            <a:off x="79513" y="1908087"/>
            <a:ext cx="6233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Arial" panose="020B0604020202020204" pitchFamily="34" charset="0"/>
                <a:cs typeface="Arial" panose="020B0604020202020204" pitchFamily="34" charset="0"/>
              </a:rPr>
              <a:t>To disable it: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" name="Google Shape;471;p61"/>
          <p:cNvSpPr/>
          <p:nvPr/>
        </p:nvSpPr>
        <p:spPr>
          <a:xfrm>
            <a:off x="1913138" y="1021657"/>
            <a:ext cx="950400" cy="27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1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C2F8-03AB-F843-BD51-105BC78EC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Tune your Linux Box, not just PostgreSQL</a:t>
            </a:r>
            <a:endParaRPr lang="en-US" sz="2800" b="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0"/>
              </a:spcBef>
              <a:buClr>
                <a:srgbClr val="535353"/>
              </a:buClr>
              <a:buSzPts val="1397"/>
            </a:pPr>
            <a:r>
              <a:rPr lang="en-US" dirty="0"/>
              <a:t>Linux Kernel Tuning for PostgreSQL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3B11-BDF5-8D47-9FAA-1A2AEFB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Senior Database Architect - Percona LLC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July 03 – 06, 2019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B599F6B-B69F-634B-B241-AC2B4693F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45" y="3694747"/>
            <a:ext cx="4814316" cy="694373"/>
          </a:xfrm>
          <a:prstGeom prst="rect">
            <a:avLst/>
          </a:prstGeom>
        </p:spPr>
      </p:pic>
      <p:pic>
        <p:nvPicPr>
          <p:cNvPr id="10" name="Picture 9" descr="A picture containing pool ball, wheel&#10;&#10;Description automatically generated">
            <a:extLst>
              <a:ext uri="{FF2B5EF4-FFF2-40B4-BE49-F238E27FC236}">
                <a16:creationId xmlns:a16="http://schemas.microsoft.com/office/drawing/2014/main" id="{1DDA4A52-4D68-954F-91D2-68A51D2A1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435" y="95075"/>
            <a:ext cx="2094294" cy="5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3039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>
            <a:spLocks noGrp="1"/>
          </p:cNvSpPr>
          <p:nvPr>
            <p:ph type="title"/>
          </p:nvPr>
        </p:nvSpPr>
        <p:spPr>
          <a:xfrm>
            <a:off x="87464" y="76862"/>
            <a:ext cx="8753020" cy="41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dirty="0" err="1"/>
              <a:t>Hugepages</a:t>
            </a:r>
            <a:r>
              <a:rPr lang="en" dirty="0"/>
              <a:t> 1/3</a:t>
            </a:r>
            <a:endParaRPr dirty="0"/>
          </a:p>
        </p:txBody>
      </p:sp>
      <p:sp>
        <p:nvSpPr>
          <p:cNvPr id="406" name="Google Shape;406;p54"/>
          <p:cNvSpPr txBox="1"/>
          <p:nvPr/>
        </p:nvSpPr>
        <p:spPr>
          <a:xfrm>
            <a:off x="166881" y="628154"/>
            <a:ext cx="8873752" cy="401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MemTotal</a:t>
            </a: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264041660 kB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...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Hugepagesize</a:t>
            </a: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2048 kB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DirectMap4k:      128116 kB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DirectMap2M:     3956736 kB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DirectMap1G:    266338304 kB</a:t>
            </a: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1181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698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71562" y="111318"/>
            <a:ext cx="8977022" cy="35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" dirty="0" err="1"/>
              <a:t>Hugepage</a:t>
            </a:r>
            <a:r>
              <a:rPr lang="en" dirty="0"/>
              <a:t> 2/3</a:t>
            </a:r>
            <a:endParaRPr dirty="0"/>
          </a:p>
        </p:txBody>
      </p:sp>
      <p:sp>
        <p:nvSpPr>
          <p:cNvPr id="413" name="Google Shape;413;p55"/>
          <p:cNvSpPr txBox="1"/>
          <p:nvPr/>
        </p:nvSpPr>
        <p:spPr>
          <a:xfrm>
            <a:off x="47708" y="607081"/>
            <a:ext cx="9000876" cy="402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vi /</a:t>
            </a:r>
            <a:r>
              <a:rPr lang="en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/default/grub</a:t>
            </a:r>
          </a:p>
          <a:p>
            <a:pPr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GRUB_CMDLINE_LINUX_DEFAULT="</a:t>
            </a:r>
            <a:r>
              <a:rPr lang="en-US" sz="10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hugepagesz</a:t>
            </a: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=1GB </a:t>
            </a:r>
            <a:r>
              <a:rPr lang="en-US" sz="10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default_hugepagesz</a:t>
            </a: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=1G”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update-grub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Generating grub configuration file ...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US" sz="10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linux</a:t>
            </a: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/boot/vmlinuz-4.4.0-75-generic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US" sz="1000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initrd</a:t>
            </a: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/boot/initrd.img-4.4.0-75-generic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/memtest86+.elf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/memtest86+.bin</a:t>
            </a:r>
          </a:p>
          <a:p>
            <a:pPr lvl="1">
              <a:lnSpc>
                <a:spcPct val="115000"/>
              </a:lnSpc>
            </a:pPr>
            <a:r>
              <a:rPr lang="en-US" sz="10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Done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shutdown -r now</a:t>
            </a: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endParaRPr lang="en-US" sz="1000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US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US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577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"/>
          <p:cNvSpPr txBox="1">
            <a:spLocks noGrp="1"/>
          </p:cNvSpPr>
          <p:nvPr>
            <p:ph type="title"/>
          </p:nvPr>
        </p:nvSpPr>
        <p:spPr>
          <a:xfrm>
            <a:off x="85694" y="-28494"/>
            <a:ext cx="8962890" cy="53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SzPts val="3600"/>
            </a:pPr>
            <a:r>
              <a:rPr lang="en" dirty="0" err="1"/>
              <a:t>Hugepage</a:t>
            </a:r>
            <a:r>
              <a:rPr lang="en" dirty="0"/>
              <a:t> 3/3 – Enabling / Disabling in PostgreSQL</a:t>
            </a:r>
            <a:endParaRPr dirty="0"/>
          </a:p>
        </p:txBody>
      </p:sp>
      <p:sp>
        <p:nvSpPr>
          <p:cNvPr id="508" name="Google Shape;508;p65"/>
          <p:cNvSpPr txBox="1"/>
          <p:nvPr/>
        </p:nvSpPr>
        <p:spPr>
          <a:xfrm>
            <a:off x="3872275" y="1489981"/>
            <a:ext cx="6233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u="sng" dirty="0"/>
          </a:p>
        </p:txBody>
      </p:sp>
      <p:sp>
        <p:nvSpPr>
          <p:cNvPr id="509" name="Google Shape;509;p65"/>
          <p:cNvSpPr txBox="1"/>
          <p:nvPr/>
        </p:nvSpPr>
        <p:spPr>
          <a:xfrm>
            <a:off x="85692" y="584578"/>
            <a:ext cx="8962891" cy="406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vim /</a:t>
            </a:r>
            <a:r>
              <a:rPr lang="en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r>
              <a:rPr lang="en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postgresql</a:t>
            </a:r>
            <a:r>
              <a:rPr lang="en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/10/main/</a:t>
            </a:r>
            <a:r>
              <a:rPr lang="en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postgresql.conf</a:t>
            </a:r>
            <a:endParaRPr lang="en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US" dirty="0" err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huge_pages</a:t>
            </a:r>
            <a:r>
              <a:rPr lang="en-US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=ON # default is try</a:t>
            </a:r>
          </a:p>
          <a:p>
            <a:pPr>
              <a:lnSpc>
                <a:spcPct val="115000"/>
              </a:lnSpc>
            </a:pPr>
            <a:endParaRPr lang="en-US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service </a:t>
            </a:r>
            <a:r>
              <a:rPr lang="en-US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postgresql</a:t>
            </a:r>
            <a:r>
              <a:rPr lang="en-US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restart</a:t>
            </a:r>
          </a:p>
          <a:p>
            <a:pPr lvl="0">
              <a:lnSpc>
                <a:spcPct val="115000"/>
              </a:lnSpc>
            </a:pPr>
            <a:endParaRPr lang="en-US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US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1280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Linux Tuning / </a:t>
            </a:r>
            <a:r>
              <a:rPr lang="en-US" dirty="0" err="1"/>
              <a:t>vm.swappiness</a:t>
            </a:r>
            <a:endParaRPr lang="en-US" dirty="0"/>
          </a:p>
        </p:txBody>
      </p:sp>
      <p:sp>
        <p:nvSpPr>
          <p:cNvPr id="175" name="Google Shape;175;p23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 This is another kernel parameter that can affect the performance of the database. </a:t>
            </a:r>
            <a:endParaRPr lang="en-US" dirty="0"/>
          </a:p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Used to control the </a:t>
            </a:r>
            <a:r>
              <a:rPr lang="en-US" dirty="0" err="1">
                <a:sym typeface="Calibri"/>
              </a:rPr>
              <a:t>swappiness</a:t>
            </a:r>
            <a:r>
              <a:rPr lang="en-US" dirty="0">
                <a:sym typeface="Calibri"/>
              </a:rPr>
              <a:t> (swapping pages to swap memory into RAM) behavior on a Linux system. 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This parameter's can take anything from “0” to “100”, default is 60.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Higher value means more aggressively swap.</a:t>
            </a:r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4294967295"/>
          </p:nvPr>
        </p:nvSpPr>
        <p:spPr>
          <a:xfrm>
            <a:off x="7010400" y="48180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Linux Tuning / </a:t>
            </a:r>
            <a:r>
              <a:rPr lang="en-US" dirty="0" err="1"/>
              <a:t>vm.overcommit_memory</a:t>
            </a:r>
            <a:r>
              <a:rPr lang="en-US" dirty="0"/>
              <a:t> and </a:t>
            </a:r>
            <a:r>
              <a:rPr lang="en-US" dirty="0" err="1"/>
              <a:t>vm.overcommit_ratio</a:t>
            </a:r>
            <a:endParaRPr lang="en-US" dirty="0"/>
          </a:p>
        </p:txBody>
      </p:sp>
      <p:sp>
        <p:nvSpPr>
          <p:cNvPr id="182" name="Google Shape;182;p24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Applications acquire memory and free that memory when it is no longer needed. </a:t>
            </a:r>
            <a:endParaRPr lang="en-US" dirty="0"/>
          </a:p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But in some cases an application acquires too much memory and does not release it.  This can invoke the OOM killer. </a:t>
            </a:r>
            <a:endParaRPr lang="en-US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Heuristic overcommit, Do it intelligently (default); based kernel heuristics</a:t>
            </a:r>
            <a:endParaRPr lang="en-US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Allow overcommit anyway</a:t>
            </a:r>
            <a:endParaRPr lang="en-US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Don’t over commit beyond the overcommit ratio.</a:t>
            </a:r>
            <a:endParaRPr lang="en-US" dirty="0"/>
          </a:p>
        </p:txBody>
      </p:sp>
      <p:sp>
        <p:nvSpPr>
          <p:cNvPr id="183" name="Google Shape;183;p24"/>
          <p:cNvSpPr txBox="1">
            <a:spLocks noGrp="1"/>
          </p:cNvSpPr>
          <p:nvPr>
            <p:ph type="sldNum" idx="4294967295"/>
          </p:nvPr>
        </p:nvSpPr>
        <p:spPr>
          <a:xfrm>
            <a:off x="7010400" y="48180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Linux Tuning / </a:t>
            </a:r>
            <a:r>
              <a:rPr lang="en-US" dirty="0" err="1"/>
              <a:t>vm.dirty_background_ratio</a:t>
            </a:r>
            <a:r>
              <a:rPr lang="en-US" dirty="0"/>
              <a:t> and </a:t>
            </a:r>
            <a:r>
              <a:rPr lang="en-US" dirty="0" err="1"/>
              <a:t>vm.dirty_background_bytes</a:t>
            </a:r>
            <a:endParaRPr lang="en-US" dirty="0"/>
          </a:p>
        </p:txBody>
      </p:sp>
      <p:sp>
        <p:nvSpPr>
          <p:cNvPr id="189" name="Google Shape;189;p25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The </a:t>
            </a:r>
            <a:r>
              <a:rPr lang="en-US" dirty="0" err="1">
                <a:sym typeface="Calibri"/>
              </a:rPr>
              <a:t>vm.dirty_background_ratio</a:t>
            </a:r>
            <a:r>
              <a:rPr lang="en-US" dirty="0">
                <a:sym typeface="Calibri"/>
              </a:rPr>
              <a:t> is the percentage of memory filled with dirty pages that need to be flushed to disk. 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Flushing is done in the background.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ym typeface="Calibri"/>
              </a:rPr>
              <a:t> The value of this parameter ranges from 0 to 100;</a:t>
            </a:r>
            <a:endParaRPr lang="en-US" dirty="0"/>
          </a:p>
        </p:txBody>
      </p:sp>
      <p:sp>
        <p:nvSpPr>
          <p:cNvPr id="190" name="Google Shape;190;p25"/>
          <p:cNvSpPr txBox="1">
            <a:spLocks noGrp="1"/>
          </p:cNvSpPr>
          <p:nvPr>
            <p:ph type="sldNum" idx="4294967295"/>
          </p:nvPr>
        </p:nvSpPr>
        <p:spPr>
          <a:xfrm>
            <a:off x="7010400" y="48180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Linux Tuning / vm.dirty_ratio / vm.dirty_bytes</a:t>
            </a:r>
          </a:p>
        </p:txBody>
      </p:sp>
      <p:sp>
        <p:nvSpPr>
          <p:cNvPr id="196" name="Google Shape;196;p2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ym typeface="Calibri"/>
              </a:rPr>
              <a:t>The </a:t>
            </a:r>
            <a:r>
              <a:rPr lang="en-US" dirty="0" err="1">
                <a:sym typeface="Calibri"/>
              </a:rPr>
              <a:t>vm.dirty_background_ratio</a:t>
            </a:r>
            <a:r>
              <a:rPr lang="en-US" dirty="0">
                <a:sym typeface="Calibri"/>
              </a:rPr>
              <a:t> is the percentage of memory filled with dirty pages that need to be flushed to disk. </a:t>
            </a:r>
            <a:endParaRPr lang="en-US" dirty="0"/>
          </a:p>
          <a:p>
            <a:pPr lvl="0"/>
            <a:endParaRPr lang="en-US" dirty="0">
              <a:sym typeface="Calibri"/>
            </a:endParaRPr>
          </a:p>
          <a:p>
            <a:pPr lvl="0"/>
            <a:r>
              <a:rPr lang="en-US" dirty="0">
                <a:sym typeface="Calibri"/>
              </a:rPr>
              <a:t>Flushing is done in the foreground.</a:t>
            </a:r>
          </a:p>
          <a:p>
            <a:pPr lvl="0"/>
            <a:endParaRPr lang="en-US" dirty="0">
              <a:sym typeface="Calibri"/>
            </a:endParaRPr>
          </a:p>
          <a:p>
            <a:pPr lvl="0"/>
            <a:r>
              <a:rPr lang="en-US" dirty="0">
                <a:sym typeface="Calibri"/>
              </a:rPr>
              <a:t> The value of this parameter ranges from 0 to 100;</a:t>
            </a:r>
            <a:endParaRPr lang="en-US" dirty="0"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4294967295"/>
          </p:nvPr>
        </p:nvSpPr>
        <p:spPr>
          <a:xfrm>
            <a:off x="7010400" y="48180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 sz="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Blogs</a:t>
            </a:r>
          </a:p>
        </p:txBody>
      </p:sp>
      <p:sp>
        <p:nvSpPr>
          <p:cNvPr id="203" name="Google Shape;203;p27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ym typeface="Calibri"/>
              </a:rPr>
              <a:t>Tuning PostgreSQL Database Parameters to </a:t>
            </a:r>
            <a:r>
              <a:rPr lang="en-US" dirty="0" err="1">
                <a:sym typeface="Calibri"/>
              </a:rPr>
              <a:t>Optimise</a:t>
            </a:r>
            <a:r>
              <a:rPr lang="en-US" dirty="0">
                <a:sym typeface="Calibri"/>
              </a:rPr>
              <a:t> Performance.</a:t>
            </a:r>
          </a:p>
          <a:p>
            <a:pPr lvl="1"/>
            <a:r>
              <a:rPr lang="en-US" dirty="0">
                <a:hlinkClick r:id="rId3"/>
              </a:rPr>
              <a:t>https://www.percona.com/blog/2018/08/31/tuning-postgresql-database-parameters-to-optimize-performance/</a:t>
            </a:r>
          </a:p>
          <a:p>
            <a:pPr lvl="0"/>
            <a:r>
              <a:rPr lang="en-US" dirty="0">
                <a:sym typeface="Calibri"/>
              </a:rPr>
              <a:t>Tune Linux Kernel Parameters For PostgreSQL </a:t>
            </a:r>
            <a:r>
              <a:rPr lang="en-US" dirty="0" err="1">
                <a:sym typeface="Calibri"/>
              </a:rPr>
              <a:t>Optimisation</a:t>
            </a:r>
            <a:endParaRPr lang="en-US" dirty="0">
              <a:sym typeface="Calibri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www.percona.com</a:t>
            </a:r>
            <a:r>
              <a:rPr lang="en-US" dirty="0"/>
              <a:t>/blog/2018/08/29/tune-</a:t>
            </a:r>
            <a:r>
              <a:rPr lang="en-US" dirty="0" err="1"/>
              <a:t>linux</a:t>
            </a:r>
            <a:r>
              <a:rPr lang="en-US" dirty="0"/>
              <a:t>-kernel-parameters-for-</a:t>
            </a:r>
            <a:r>
              <a:rPr lang="en-US" dirty="0" err="1"/>
              <a:t>postgresql</a:t>
            </a:r>
            <a:r>
              <a:rPr lang="en-US" dirty="0"/>
              <a:t>-optimization/</a:t>
            </a:r>
          </a:p>
          <a:p>
            <a:pPr lvl="0"/>
            <a:endParaRPr lang="en-US" dirty="0">
              <a:sym typeface="Calibri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ldNum" idx="4294967295"/>
          </p:nvPr>
        </p:nvSpPr>
        <p:spPr>
          <a:xfrm>
            <a:off x="7010400" y="48180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6C792A-D009-4736-8D71-FEF6C253693E}"/>
              </a:ext>
            </a:extLst>
          </p:cNvPr>
          <p:cNvSpPr/>
          <p:nvPr/>
        </p:nvSpPr>
        <p:spPr>
          <a:xfrm>
            <a:off x="0" y="1"/>
            <a:ext cx="9144000" cy="4502426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5E89E50-7147-4FCB-B881-F9D88673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722"/>
            <a:ext cx="6867939" cy="4526149"/>
          </a:xfrm>
          <a:prstGeom prst="rect">
            <a:avLst/>
          </a:prstGeom>
        </p:spPr>
      </p:pic>
      <p:sp>
        <p:nvSpPr>
          <p:cNvPr id="289" name="Google Shape;289;p29"/>
          <p:cNvSpPr txBox="1">
            <a:spLocks noGrp="1"/>
          </p:cNvSpPr>
          <p:nvPr>
            <p:ph type="body" idx="4294967295"/>
          </p:nvPr>
        </p:nvSpPr>
        <p:spPr>
          <a:xfrm>
            <a:off x="114300" y="225020"/>
            <a:ext cx="8900531" cy="37215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0"/>
              </a:srgbClr>
            </a:outerShdw>
          </a:effectLst>
        </p:spPr>
        <p:txBody>
          <a:bodyPr spcFirstLastPara="1" vert="horz" wrap="square" lIns="34275" tIns="34275" rIns="34275" bIns="34275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6000"/>
              <a:buNone/>
            </a:pPr>
            <a:r>
              <a:rPr lang="en-US" sz="7500" b="1" dirty="0">
                <a:solidFill>
                  <a:schemeClr val="bg1"/>
                </a:solidFill>
              </a:rPr>
              <a:t>?</a:t>
            </a:r>
            <a:endParaRPr sz="7500" b="1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50000"/>
              </a:lnSpc>
              <a:buClr>
                <a:srgbClr val="373737"/>
              </a:buClr>
              <a:buSzPts val="1600"/>
              <a:buNone/>
            </a:pPr>
            <a:r>
              <a:rPr lang="en-US" i="1" dirty="0">
                <a:solidFill>
                  <a:schemeClr val="bg1"/>
                </a:solidFill>
              </a:rPr>
              <a:t>“Poor leaders rarely ask questions of themselves or others. Good leaders, on the other hand, ask many questions. Great leaders ask the great questions.</a:t>
            </a:r>
            <a:r>
              <a:rPr lang="en-US" dirty="0">
                <a:solidFill>
                  <a:schemeClr val="bg1"/>
                </a:solidFill>
              </a:rPr>
              <a:t>” </a:t>
            </a:r>
            <a:endParaRPr dirty="0">
              <a:solidFill>
                <a:schemeClr val="bg1"/>
              </a:solidFill>
            </a:endParaRPr>
          </a:p>
          <a:p>
            <a:pPr marL="0" indent="0" algn="r">
              <a:lnSpc>
                <a:spcPct val="150000"/>
              </a:lnSpc>
              <a:buClr>
                <a:srgbClr val="373737"/>
              </a:buClr>
              <a:buSzPts val="1600"/>
              <a:buNone/>
            </a:pPr>
            <a:r>
              <a:rPr lang="en-US" dirty="0">
                <a:solidFill>
                  <a:schemeClr val="bg1"/>
                </a:solidFill>
              </a:rPr>
              <a:t>Michael Marquardt author of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Leading with Questions</a:t>
            </a:r>
            <a:endParaRPr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529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ym typeface="Calibri"/>
              </a:rPr>
              <a:t>Database Performance</a:t>
            </a:r>
            <a:endParaRPr lang="en-US" dirty="0"/>
          </a:p>
        </p:txBody>
      </p:sp>
      <p:sp>
        <p:nvSpPr>
          <p:cNvPr id="86" name="Google Shape;86;p11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en-US" sz="1600" dirty="0"/>
              <a:t>Hardware </a:t>
            </a:r>
          </a:p>
          <a:p>
            <a:pPr lvl="0">
              <a:lnSpc>
                <a:spcPct val="200000"/>
              </a:lnSpc>
            </a:pPr>
            <a:r>
              <a:rPr lang="en-US" sz="1600" dirty="0"/>
              <a:t>Operating System (Linux)</a:t>
            </a:r>
          </a:p>
          <a:p>
            <a:pPr lvl="0">
              <a:lnSpc>
                <a:spcPct val="200000"/>
              </a:lnSpc>
            </a:pPr>
            <a:r>
              <a:rPr lang="en-US" sz="1600" dirty="0"/>
              <a:t>Database (PostgreSQL) Configuration</a:t>
            </a:r>
          </a:p>
          <a:p>
            <a:pPr lvl="0">
              <a:lnSpc>
                <a:spcPct val="200000"/>
              </a:lnSpc>
            </a:pPr>
            <a:r>
              <a:rPr lang="en-US" sz="1600" dirty="0"/>
              <a:t>Workload </a:t>
            </a:r>
          </a:p>
          <a:p>
            <a:pPr lvl="0">
              <a:lnSpc>
                <a:spcPct val="200000"/>
              </a:lnSpc>
            </a:pPr>
            <a:r>
              <a:rPr lang="en-US" sz="1600" dirty="0"/>
              <a:t>Queries Tuning</a:t>
            </a:r>
          </a:p>
          <a:p>
            <a:pPr lvl="0">
              <a:lnSpc>
                <a:spcPct val="200000"/>
              </a:lnSpc>
            </a:pPr>
            <a:r>
              <a:rPr lang="en-US" sz="1600" dirty="0"/>
              <a:t>Application Tuning</a:t>
            </a:r>
          </a:p>
          <a:p>
            <a:pPr marL="0" lvl="0" indent="0">
              <a:lnSpc>
                <a:spcPct val="2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dirty="0">
                <a:solidFill>
                  <a:srgbClr val="000000"/>
                </a:solidFill>
              </a:rPr>
              <a:t>PostgreSQL Tuning</a:t>
            </a:r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C8D661-40D1-B646-93D0-3C6CE3E186EB}"/>
                  </a:ext>
                </a:extLst>
              </p14:cNvPr>
              <p14:cNvContentPartPr/>
              <p14:nvPr/>
            </p14:nvContentPartPr>
            <p14:xfrm>
              <a:off x="7245933" y="-41654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C8D661-40D1-B646-93D0-3C6CE3E186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8293" y="-434187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9199C36-237D-E24D-81FA-41A21633D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" y="920750"/>
            <a:ext cx="9017000" cy="330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b" anchorCtr="0">
            <a:noAutofit/>
          </a:bodyPr>
          <a:lstStyle/>
          <a:p>
            <a:pPr algn="r">
              <a:spcBef>
                <a:spcPts val="0"/>
              </a:spcBef>
              <a:buClr>
                <a:srgbClr val="262F63"/>
              </a:buClr>
              <a:buSzPts val="4800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PostgreSQL Performance Tuning</a:t>
            </a:r>
            <a:endParaRPr sz="3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88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PostgreSQL Tuning - Configuration Parameter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shared_buffer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wal_buffers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effective_cache_size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work_mem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maintenance_work_mem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synchronous_commit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checkpoint_timeout </a:t>
            </a:r>
            <a:endParaRPr lang="en-US" sz="1600" dirty="0"/>
          </a:p>
          <a:p>
            <a:pPr lvl="0">
              <a:lnSpc>
                <a:spcPct val="200000"/>
              </a:lnSpc>
            </a:pPr>
            <a:r>
              <a:rPr lang="en-US" sz="1600" dirty="0">
                <a:sym typeface="Calibri"/>
              </a:rPr>
              <a:t>checkpoint_completion_target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PostgreSQL Tuning / shared_buffer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600" dirty="0"/>
              <a:t>PostgreSQL uses its own buffer and also uses kernel buffered I/O.</a:t>
            </a:r>
          </a:p>
          <a:p>
            <a:pPr lvl="0"/>
            <a:r>
              <a:rPr lang="en-US" sz="1600" dirty="0"/>
              <a:t>PostgreSQL buffer is called shared_buffer.</a:t>
            </a:r>
          </a:p>
          <a:p>
            <a:pPr lvl="0"/>
            <a:r>
              <a:rPr lang="en-US" sz="1600" dirty="0"/>
              <a:t>Data is written to shared_buffer then kernel buffer then on the disk.</a:t>
            </a:r>
          </a:p>
        </p:txBody>
      </p:sp>
      <p:sp>
        <p:nvSpPr>
          <p:cNvPr id="109" name="Google Shape;109;p14"/>
          <p:cNvSpPr txBox="1"/>
          <p:nvPr/>
        </p:nvSpPr>
        <p:spPr>
          <a:xfrm>
            <a:off x="71999" y="1723604"/>
            <a:ext cx="8999999" cy="2117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F3D"/>
              </a:buClr>
              <a:buSzPts val="1400"/>
              <a:buFont typeface="Courier New"/>
              <a:buNone/>
            </a:pPr>
            <a:r>
              <a:rPr lang="en-US" sz="120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postgresql=# </a:t>
            </a:r>
            <a:r>
              <a:rPr lang="en-US" sz="120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20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 shared_buffers;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20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shared_buffers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20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20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128MB</a:t>
            </a:r>
            <a:endParaRPr sz="12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200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71999" y="3937000"/>
            <a:ext cx="8999999" cy="763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1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proper size for the P</a:t>
            </a:r>
            <a:r>
              <a:rPr lang="en-US" sz="1000" b="0" i="1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OSTGRE</a:t>
            </a:r>
            <a:r>
              <a:rPr lang="en-US" sz="1400" b="0" i="1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SQL shared buffer cache is the largest useful size that does not adversely affect other activity.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1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—Bruce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Momjian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dirty="0">
                <a:solidFill>
                  <a:srgbClr val="000000"/>
                </a:solidFill>
              </a:rPr>
              <a:t>PostgreSQL Tuning / shared_buffer</a:t>
            </a:r>
            <a:endParaRPr sz="2000" dirty="0"/>
          </a:p>
        </p:txBody>
      </p:sp>
      <p:pic>
        <p:nvPicPr>
          <p:cNvPr id="6" name="Google Shape;117;p15">
            <a:extLst>
              <a:ext uri="{FF2B5EF4-FFF2-40B4-BE49-F238E27FC236}">
                <a16:creationId xmlns:a16="http://schemas.microsoft.com/office/drawing/2014/main" id="{B23CE7E8-FE2F-AF47-9046-FABF08335B6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63" y="620486"/>
            <a:ext cx="8830337" cy="3900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PostgreSQL Tuning / </a:t>
            </a:r>
            <a:r>
              <a:rPr lang="en-US" dirty="0" err="1"/>
              <a:t>wal_buffer</a:t>
            </a:r>
            <a:endParaRPr lang="en-US" dirty="0"/>
          </a:p>
        </p:txBody>
      </p:sp>
      <p:sp>
        <p:nvSpPr>
          <p:cNvPr id="123" name="Google Shape;123;p1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PostgreSQL writes its WAL (write ahead log) record into the buffers and then these buffers are flushed to disk.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Bigger value for </a:t>
            </a:r>
            <a:r>
              <a:rPr lang="en-US" dirty="0" err="1"/>
              <a:t>wal_buffer</a:t>
            </a:r>
            <a:r>
              <a:rPr lang="en-US" dirty="0"/>
              <a:t> in case of lot of concurrent connection gives better performance.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Percona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B6B166B7-EA83-8D4E-9F0A-DA03E9E46F12}" vid="{DC0B7837-06C9-FF4E-870F-526B55E2BA36}"/>
    </a:ext>
  </a:extLst>
</a:theme>
</file>

<file path=ppt/theme/theme2.xml><?xml version="1.0" encoding="utf-8"?>
<a:theme xmlns:a="http://schemas.openxmlformats.org/drawingml/2006/main" name="1_Percona Theme Inside">
  <a:themeElements>
    <a:clrScheme name="Percona Color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03829"/>
      </a:accent1>
      <a:accent2>
        <a:srgbClr val="EC8117"/>
      </a:accent2>
      <a:accent3>
        <a:srgbClr val="F3B631"/>
      </a:accent3>
      <a:accent4>
        <a:srgbClr val="F0E8D9"/>
      </a:accent4>
      <a:accent5>
        <a:srgbClr val="22AAC6"/>
      </a:accent5>
      <a:accent6>
        <a:srgbClr val="94BB1D"/>
      </a:accent6>
      <a:hlink>
        <a:srgbClr val="7572BD"/>
      </a:hlink>
      <a:folHlink>
        <a:srgbClr val="82592E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B6B166B7-EA83-8D4E-9F0A-DA03E9E46F12}" vid="{52015987-4B76-FB44-8C4F-A9062B351A4E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Percona Template</Template>
  <TotalTime>576</TotalTime>
  <Words>865</Words>
  <Application>Microsoft Macintosh PowerPoint</Application>
  <PresentationFormat>On-screen Show (16:9)</PresentationFormat>
  <Paragraphs>174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Courier New</vt:lpstr>
      <vt:lpstr>Calibri Light</vt:lpstr>
      <vt:lpstr>Roboto</vt:lpstr>
      <vt:lpstr>Colfax</vt:lpstr>
      <vt:lpstr>Calibri</vt:lpstr>
      <vt:lpstr>Arial</vt:lpstr>
      <vt:lpstr>Wingdings</vt:lpstr>
      <vt:lpstr>Percona Template</vt:lpstr>
      <vt:lpstr>1_Percona Theme Inside</vt:lpstr>
      <vt:lpstr>PowerPoint Presentation</vt:lpstr>
      <vt:lpstr>Tune your Linux Box, not just PostgreSQL</vt:lpstr>
      <vt:lpstr>Database Performance</vt:lpstr>
      <vt:lpstr>PostgreSQL Tuning</vt:lpstr>
      <vt:lpstr>PostgreSQL Performance Tuning</vt:lpstr>
      <vt:lpstr>PostgreSQL Tuning - Configuration Parameter</vt:lpstr>
      <vt:lpstr>PostgreSQL Tuning / shared_buffer</vt:lpstr>
      <vt:lpstr>PostgreSQL Tuning / shared_buffer</vt:lpstr>
      <vt:lpstr>PostgreSQL Tuning / wal_buffer</vt:lpstr>
      <vt:lpstr>PostgreSQL Tuning / effective_cache_size</vt:lpstr>
      <vt:lpstr>PostgreSQL Tuning / work_mem</vt:lpstr>
      <vt:lpstr>PostgreSQL Tuning / maintenance_work_mem</vt:lpstr>
      <vt:lpstr>PostgreSQL Tuning / synchronous_commit</vt:lpstr>
      <vt:lpstr>PostgreSQL Tuning / checkpoint_timeout</vt:lpstr>
      <vt:lpstr>Linux Kernel Tuning</vt:lpstr>
      <vt:lpstr>Linux Page sizes</vt:lpstr>
      <vt:lpstr>Huge Pages</vt:lpstr>
      <vt:lpstr>Transparent Huge pages</vt:lpstr>
      <vt:lpstr>Disabling Transparent Huge pages</vt:lpstr>
      <vt:lpstr>Hugepages 1/3</vt:lpstr>
      <vt:lpstr>Hugepage 2/3</vt:lpstr>
      <vt:lpstr>Hugepage 3/3 – Enabling / Disabling in PostgreSQL</vt:lpstr>
      <vt:lpstr>Linux Tuning / vm.swappiness</vt:lpstr>
      <vt:lpstr>Linux Tuning / vm.overcommit_memory and vm.overcommit_ratio</vt:lpstr>
      <vt:lpstr>Linux Tuning / vm.dirty_background_ratio and vm.dirty_background_bytes</vt:lpstr>
      <vt:lpstr>Linux Tuning / vm.dirty_ratio / vm.dirty_bytes</vt:lpstr>
      <vt:lpstr>Blogs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PostgreSQL Performance Tuning</dc:title>
  <dc:subject/>
  <dc:creator/>
  <cp:keywords/>
  <dc:description/>
  <cp:lastModifiedBy>Ibrar Ahmed</cp:lastModifiedBy>
  <cp:revision>24</cp:revision>
  <dcterms:modified xsi:type="dcterms:W3CDTF">2019-08-15T19:50:18Z</dcterms:modified>
  <cp:category/>
</cp:coreProperties>
</file>